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44"/>
  </p:notesMasterIdLst>
  <p:handoutMasterIdLst>
    <p:handoutMasterId r:id="rId45"/>
  </p:handoutMasterIdLst>
  <p:sldIdLst>
    <p:sldId id="256" r:id="rId5"/>
    <p:sldId id="1139" r:id="rId6"/>
    <p:sldId id="1147" r:id="rId7"/>
    <p:sldId id="1148" r:id="rId8"/>
    <p:sldId id="1149" r:id="rId9"/>
    <p:sldId id="1150" r:id="rId10"/>
    <p:sldId id="1151" r:id="rId11"/>
    <p:sldId id="1152" r:id="rId12"/>
    <p:sldId id="1171" r:id="rId13"/>
    <p:sldId id="1179" r:id="rId14"/>
    <p:sldId id="1146" r:id="rId15"/>
    <p:sldId id="1156" r:id="rId16"/>
    <p:sldId id="1159" r:id="rId17"/>
    <p:sldId id="1161" r:id="rId18"/>
    <p:sldId id="1153" r:id="rId19"/>
    <p:sldId id="1154" r:id="rId20"/>
    <p:sldId id="1155" r:id="rId21"/>
    <p:sldId id="1160" r:id="rId22"/>
    <p:sldId id="1162" r:id="rId23"/>
    <p:sldId id="1157" r:id="rId24"/>
    <p:sldId id="1163" r:id="rId25"/>
    <p:sldId id="1164" r:id="rId26"/>
    <p:sldId id="1165" r:id="rId27"/>
    <p:sldId id="1166" r:id="rId28"/>
    <p:sldId id="1168" r:id="rId29"/>
    <p:sldId id="1167" r:id="rId30"/>
    <p:sldId id="1158" r:id="rId31"/>
    <p:sldId id="1172" r:id="rId32"/>
    <p:sldId id="1173" r:id="rId33"/>
    <p:sldId id="1174" r:id="rId34"/>
    <p:sldId id="1175" r:id="rId35"/>
    <p:sldId id="1169" r:id="rId36"/>
    <p:sldId id="1176" r:id="rId37"/>
    <p:sldId id="1180" r:id="rId38"/>
    <p:sldId id="1181" r:id="rId39"/>
    <p:sldId id="1170" r:id="rId40"/>
    <p:sldId id="1177" r:id="rId41"/>
    <p:sldId id="1178" r:id="rId42"/>
    <p:sldId id="258" r:id="rId43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47"/>
            <p14:sldId id="1148"/>
            <p14:sldId id="1149"/>
            <p14:sldId id="1150"/>
            <p14:sldId id="1151"/>
            <p14:sldId id="1152"/>
            <p14:sldId id="1171"/>
            <p14:sldId id="1179"/>
            <p14:sldId id="1146"/>
            <p14:sldId id="1156"/>
            <p14:sldId id="1159"/>
            <p14:sldId id="1161"/>
            <p14:sldId id="1153"/>
            <p14:sldId id="1154"/>
            <p14:sldId id="1155"/>
            <p14:sldId id="1160"/>
            <p14:sldId id="1162"/>
            <p14:sldId id="1157"/>
            <p14:sldId id="1163"/>
            <p14:sldId id="1164"/>
            <p14:sldId id="1165"/>
            <p14:sldId id="1166"/>
            <p14:sldId id="1168"/>
            <p14:sldId id="1167"/>
            <p14:sldId id="1158"/>
            <p14:sldId id="1172"/>
            <p14:sldId id="1173"/>
            <p14:sldId id="1174"/>
            <p14:sldId id="1175"/>
            <p14:sldId id="1169"/>
            <p14:sldId id="1176"/>
            <p14:sldId id="1180"/>
            <p14:sldId id="1181"/>
            <p14:sldId id="1170"/>
            <p14:sldId id="1177"/>
            <p14:sldId id="1178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9" autoAdjust="0"/>
    <p:restoredTop sz="88661" autoAdjust="0"/>
  </p:normalViewPr>
  <p:slideViewPr>
    <p:cSldViewPr>
      <p:cViewPr>
        <p:scale>
          <a:sx n="120" d="100"/>
          <a:sy n="120" d="100"/>
        </p:scale>
        <p:origin x="688" y="-40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tiff>
</file>

<file path=ppt/media/image2.jpeg>
</file>

<file path=ppt/media/image20.tiff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08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2016/11/3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jpeg"/><Relationship Id="rId5" Type="http://schemas.openxmlformats.org/officeDocument/2006/relationships/image" Target="../media/image18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sz="32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Docker</a:t>
            </a: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进阶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Overlay network</a:t>
            </a:r>
            <a:r>
              <a:rPr kumimoji="1" lang="zh-CN" altLang="en-US" dirty="0" smtClean="0"/>
              <a:t>的实现方案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771550"/>
            <a:ext cx="5266667" cy="390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244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四、监控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00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容器文件系统</a:t>
            </a:r>
            <a:endParaRPr kumimoji="1" lang="zh-CN" altLang="en-US" dirty="0"/>
          </a:p>
        </p:txBody>
      </p:sp>
      <p:grpSp>
        <p:nvGrpSpPr>
          <p:cNvPr id="9" name="组 8"/>
          <p:cNvGrpSpPr/>
          <p:nvPr/>
        </p:nvGrpSpPr>
        <p:grpSpPr>
          <a:xfrm>
            <a:off x="755576" y="1210413"/>
            <a:ext cx="6835651" cy="3535928"/>
            <a:chOff x="0" y="1375885"/>
            <a:chExt cx="8667206" cy="5098648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5741" y="2445204"/>
              <a:ext cx="6544491" cy="4029329"/>
            </a:xfrm>
            <a:prstGeom prst="rect">
              <a:avLst/>
            </a:prstGeom>
          </p:spPr>
        </p:pic>
        <p:sp>
          <p:nvSpPr>
            <p:cNvPr id="4" name="内容占位符 2"/>
            <p:cNvSpPr txBox="1">
              <a:spLocks/>
            </p:cNvSpPr>
            <p:nvPr/>
          </p:nvSpPr>
          <p:spPr>
            <a:xfrm>
              <a:off x="437605" y="1469890"/>
              <a:ext cx="8229601" cy="4310412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itchFamily="34" charset="0"/>
                <a:buNone/>
              </a:pPr>
              <a:r>
                <a:rPr kumimoji="1" lang="en-US" altLang="zh-CN" sz="1600" dirty="0" err="1" smtClean="0">
                  <a:latin typeface="Microsoft YaHei" charset="0"/>
                  <a:ea typeface="Microsoft YaHei" charset="0"/>
                  <a:cs typeface="Microsoft YaHei" charset="0"/>
                </a:rPr>
                <a:t>Docker</a:t>
              </a:r>
              <a:r>
                <a:rPr kumimoji="1" lang="zh-CN" altLang="en-US" sz="1600" dirty="0" smtClean="0">
                  <a:latin typeface="Microsoft YaHei" charset="0"/>
                  <a:ea typeface="Microsoft YaHei" charset="0"/>
                  <a:cs typeface="Microsoft YaHei" charset="0"/>
                </a:rPr>
                <a:t>镜像</a:t>
              </a:r>
              <a:r>
                <a:rPr kumimoji="1" lang="zh-CN" altLang="en-US" sz="1600" dirty="0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                          </a:t>
              </a:r>
              <a:r>
                <a:rPr kumimoji="1" lang="en-US" altLang="zh-CN" sz="1600" dirty="0" err="1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Docker</a:t>
              </a:r>
              <a:r>
                <a:rPr kumimoji="1" lang="zh-CN" altLang="en-US" sz="1600" dirty="0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容器</a:t>
              </a:r>
              <a:endParaRPr kumimoji="1" lang="en-US" altLang="zh-CN" sz="1600" dirty="0" smtClean="0">
                <a:latin typeface="Microsoft YaHei" charset="0"/>
                <a:ea typeface="Microsoft YaHei" charset="0"/>
                <a:cs typeface="Microsoft YaHei" charset="0"/>
                <a:sym typeface="Wingdings"/>
              </a:endParaRPr>
            </a:p>
            <a:p>
              <a:pPr marL="0" indent="0" algn="ctr">
                <a:buFont typeface="Arial" pitchFamily="34" charset="0"/>
                <a:buNone/>
              </a:pPr>
              <a:r>
                <a:rPr kumimoji="1" lang="zh-CN" altLang="en-US" sz="1600" dirty="0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（静态）         转变为         （动态）</a:t>
              </a:r>
              <a:r>
                <a:rPr kumimoji="1" lang="en-US" altLang="zh-CN" sz="1600" dirty="0" smtClean="0">
                  <a:latin typeface="Microsoft YaHei" charset="0"/>
                  <a:ea typeface="Microsoft YaHei" charset="0"/>
                  <a:cs typeface="Microsoft YaHei" charset="0"/>
                  <a:sym typeface="Wingdings"/>
                </a:rPr>
                <a:t>                          </a:t>
              </a:r>
            </a:p>
          </p:txBody>
        </p:sp>
        <p:cxnSp>
          <p:nvCxnSpPr>
            <p:cNvPr id="5" name="直线箭头连接符 4"/>
            <p:cNvCxnSpPr/>
            <p:nvPr/>
          </p:nvCxnSpPr>
          <p:spPr>
            <a:xfrm>
              <a:off x="3775166" y="1854926"/>
              <a:ext cx="155448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3826116" y="1375885"/>
              <a:ext cx="1606732" cy="532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配置</a:t>
              </a:r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,</a:t>
              </a:r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参数</a:t>
              </a:r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0" y="4245429"/>
              <a:ext cx="2246812" cy="931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Union</a:t>
              </a:r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kumimoji="1" lang="en-US" altLang="zh-CN" dirty="0" smtClean="0">
                  <a:latin typeface="Microsoft YaHei" charset="0"/>
                  <a:ea typeface="Microsoft YaHei" charset="0"/>
                  <a:cs typeface="Microsoft YaHei" charset="0"/>
                </a:rPr>
                <a:t>Mount</a:t>
              </a:r>
              <a:endPara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algn="ctr"/>
              <a:r>
                <a:rPr kumimoji="1" lang="zh-CN" altLang="en-US" dirty="0" smtClean="0">
                  <a:latin typeface="Microsoft YaHei" charset="0"/>
                  <a:ea typeface="Microsoft YaHei" charset="0"/>
                  <a:cs typeface="Microsoft YaHei" charset="0"/>
                </a:rPr>
                <a:t>联合文件系统</a:t>
              </a:r>
              <a:endParaRPr kumimoji="1" lang="zh-CN" altLang="en-US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cxnSp>
          <p:nvCxnSpPr>
            <p:cNvPr id="8" name="直线箭头连接符 7"/>
            <p:cNvCxnSpPr/>
            <p:nvPr/>
          </p:nvCxnSpPr>
          <p:spPr>
            <a:xfrm>
              <a:off x="2103120" y="4820194"/>
              <a:ext cx="457200" cy="13062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908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存储的种类</a:t>
            </a:r>
            <a:endParaRPr kumimoji="1" lang="zh-CN" altLang="en-US" dirty="0"/>
          </a:p>
        </p:txBody>
      </p:sp>
      <p:sp>
        <p:nvSpPr>
          <p:cNvPr id="3" name="TextBox 6"/>
          <p:cNvSpPr txBox="1"/>
          <p:nvPr/>
        </p:nvSpPr>
        <p:spPr>
          <a:xfrm>
            <a:off x="208222" y="987574"/>
            <a:ext cx="747507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容器内部的本地存储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－状态管理弱化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       － 通过</a:t>
            </a:r>
            <a:r>
              <a:rPr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层叠文件系统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实现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数据卷存储</a:t>
            </a:r>
          </a:p>
          <a:p>
            <a:pPr lvl="1">
              <a:lnSpc>
                <a:spcPct val="150000"/>
              </a:lnSpc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  －易于容器状态管理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－宿主机显性挂载至容器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</a:t>
            </a:r>
            <a:r>
              <a:rPr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数据卷</a:t>
            </a:r>
            <a:r>
              <a:rPr lang="en-US" altLang="zh-CN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volume</a:t>
            </a:r>
          </a:p>
        </p:txBody>
      </p:sp>
    </p:spTree>
    <p:extLst>
      <p:ext uri="{BB962C8B-B14F-4D97-AF65-F5344CB8AC3E}">
        <p14:creationId xmlns:p14="http://schemas.microsoft.com/office/powerpoint/2010/main" val="386277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容器内存储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888532" y="1193005"/>
            <a:ext cx="4531057" cy="26749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905295" y="1581209"/>
            <a:ext cx="252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</a:t>
            </a:r>
            <a:endParaRPr lang="zh-CN" altLang="en-US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018187" y="2715152"/>
            <a:ext cx="4107976" cy="102358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Local filesystem in container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6" name="直接箭头连接符 11"/>
          <p:cNvCxnSpPr/>
          <p:nvPr/>
        </p:nvCxnSpPr>
        <p:spPr>
          <a:xfrm flipH="1">
            <a:off x="5178246" y="2227540"/>
            <a:ext cx="68239" cy="8424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13"/>
          <p:cNvCxnSpPr/>
          <p:nvPr/>
        </p:nvCxnSpPr>
        <p:spPr>
          <a:xfrm>
            <a:off x="5628623" y="2227540"/>
            <a:ext cx="95534" cy="8424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15"/>
          <p:cNvCxnSpPr/>
          <p:nvPr/>
        </p:nvCxnSpPr>
        <p:spPr>
          <a:xfrm>
            <a:off x="6010760" y="2227540"/>
            <a:ext cx="286603" cy="8424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16"/>
          <p:cNvSpPr txBox="1"/>
          <p:nvPr/>
        </p:nvSpPr>
        <p:spPr>
          <a:xfrm>
            <a:off x="6297363" y="2345820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write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TextBox 17"/>
          <p:cNvSpPr txBox="1"/>
          <p:nvPr/>
        </p:nvSpPr>
        <p:spPr>
          <a:xfrm>
            <a:off x="323528" y="1275606"/>
            <a:ext cx="36946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看似数据持久化至磁盘</a:t>
            </a: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容器无状态</a:t>
            </a: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容器迁移以及销毁时，数据将丢失</a:t>
            </a:r>
          </a:p>
          <a:p>
            <a:pPr marL="342900" indent="-342900">
              <a:buFont typeface="Arial" charset="0"/>
              <a:buChar char="•"/>
            </a:pP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通过层叠文件系统实现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474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层叠文件系统</a:t>
            </a:r>
            <a:endParaRPr kumimoji="1" lang="zh-CN" altLang="en-US" dirty="0"/>
          </a:p>
        </p:txBody>
      </p:sp>
      <p:grpSp>
        <p:nvGrpSpPr>
          <p:cNvPr id="5" name="组 4"/>
          <p:cNvGrpSpPr/>
          <p:nvPr/>
        </p:nvGrpSpPr>
        <p:grpSpPr>
          <a:xfrm>
            <a:off x="611560" y="843558"/>
            <a:ext cx="7658464" cy="3910169"/>
            <a:chOff x="150128" y="1055642"/>
            <a:chExt cx="8911984" cy="4349363"/>
          </a:xfrm>
        </p:grpSpPr>
        <p:pic>
          <p:nvPicPr>
            <p:cNvPr id="3" name="图片 2" descr="union_mounted_aufs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8352" y="1055642"/>
              <a:ext cx="7223760" cy="4349363"/>
            </a:xfrm>
            <a:prstGeom prst="rect">
              <a:avLst/>
            </a:prstGeom>
          </p:spPr>
        </p:pic>
        <p:sp>
          <p:nvSpPr>
            <p:cNvPr id="4" name="TextBox 7"/>
            <p:cNvSpPr txBox="1"/>
            <p:nvPr/>
          </p:nvSpPr>
          <p:spPr>
            <a:xfrm>
              <a:off x="150128" y="1978924"/>
              <a:ext cx="2129051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只读</a:t>
              </a:r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r>
                <a:rPr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可读可写</a:t>
              </a:r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endParaRPr lang="zh-CN" altLang="en-US" b="1" dirty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r>
                <a:rPr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容器视角</a:t>
              </a:r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endParaRPr lang="en-US" altLang="zh-CN" b="1" dirty="0" smtClean="0">
                <a:latin typeface="Microsoft YaHei" charset="0"/>
                <a:ea typeface="Microsoft YaHei" charset="0"/>
                <a:cs typeface="Microsoft YaHei" charset="0"/>
              </a:endParaRPr>
            </a:p>
            <a:p>
              <a:r>
                <a:rPr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内核视角</a:t>
              </a:r>
              <a:endParaRPr lang="zh-CN" altLang="en-US" b="1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1169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层叠文件系统（续）</a:t>
            </a:r>
            <a:endParaRPr kumimoji="1" lang="zh-CN" altLang="en-US" dirty="0"/>
          </a:p>
        </p:txBody>
      </p:sp>
      <p:pic>
        <p:nvPicPr>
          <p:cNvPr id="3" name="图片 2" descr="layered_imag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987574"/>
            <a:ext cx="7031628" cy="2306472"/>
          </a:xfrm>
          <a:prstGeom prst="rect">
            <a:avLst/>
          </a:prstGeom>
        </p:spPr>
      </p:pic>
      <p:sp>
        <p:nvSpPr>
          <p:cNvPr id="4" name="TextBox 7"/>
          <p:cNvSpPr txBox="1"/>
          <p:nvPr/>
        </p:nvSpPr>
        <p:spPr>
          <a:xfrm>
            <a:off x="261480" y="3481464"/>
            <a:ext cx="4113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分层管理</a:t>
            </a:r>
            <a:endParaRPr lang="en-US" altLang="zh-CN" b="1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父子镜像</a:t>
            </a:r>
            <a:endParaRPr lang="en-US" altLang="zh-CN" b="1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联合文件系统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Union mount </a:t>
            </a:r>
          </a:p>
        </p:txBody>
      </p:sp>
      <p:sp>
        <p:nvSpPr>
          <p:cNvPr id="5" name="TextBox 8"/>
          <p:cNvSpPr txBox="1"/>
          <p:nvPr/>
        </p:nvSpPr>
        <p:spPr>
          <a:xfrm>
            <a:off x="4211960" y="3481464"/>
            <a:ext cx="4514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写时拷贝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 (copy-on-write)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TextBox 9"/>
          <p:cNvSpPr txBox="1"/>
          <p:nvPr/>
        </p:nvSpPr>
        <p:spPr>
          <a:xfrm>
            <a:off x="4213075" y="3943129"/>
            <a:ext cx="49502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每次更新操作作用于读写层。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对底层文件的更新，联合文件系统将文件拷贝至上层。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2441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树状关系</a:t>
            </a:r>
            <a:endParaRPr kumimoji="1" lang="zh-CN" altLang="en-US" dirty="0"/>
          </a:p>
        </p:txBody>
      </p:sp>
      <p:pic>
        <p:nvPicPr>
          <p:cNvPr id="3" name="图片 2" descr="image_woo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036" y="1434235"/>
            <a:ext cx="6690906" cy="3149383"/>
          </a:xfrm>
          <a:prstGeom prst="rect">
            <a:avLst/>
          </a:prstGeom>
        </p:spPr>
      </p:pic>
      <p:sp>
        <p:nvSpPr>
          <p:cNvPr id="4" name="TextBox 8"/>
          <p:cNvSpPr txBox="1"/>
          <p:nvPr/>
        </p:nvSpPr>
        <p:spPr>
          <a:xfrm>
            <a:off x="20810" y="2886102"/>
            <a:ext cx="31808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镜像关系呈现树状以及森林状关系</a:t>
            </a:r>
          </a:p>
          <a:p>
            <a:pPr marL="342900" indent="-342900">
              <a:buFont typeface="Arial" charset="0"/>
              <a:buChar char="•"/>
            </a:pP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本地存储以及</a:t>
            </a:r>
            <a:r>
              <a:rPr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镜像仓库，均节省大量磁盘空间</a:t>
            </a:r>
          </a:p>
          <a:p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014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层叠文件系统的实现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1520" y="1059582"/>
            <a:ext cx="4572000" cy="21698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Aufs</a:t>
            </a:r>
            <a:endParaRPr lang="en-US" altLang="zh-CN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Device</a:t>
            </a:r>
            <a:r>
              <a:rPr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mapper</a:t>
            </a:r>
            <a:endParaRPr lang="zh-CN" altLang="en-US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Btrfs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Overlayfs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ZFS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921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数据卷存储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151028" y="1199830"/>
            <a:ext cx="4531057" cy="26749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42853" y="1430662"/>
            <a:ext cx="252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</a:t>
            </a:r>
            <a:endParaRPr lang="zh-CN" altLang="en-US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355745" y="2564605"/>
            <a:ext cx="4107976" cy="102358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Local filesystem in container</a:t>
            </a:r>
          </a:p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TextBox 16"/>
          <p:cNvSpPr txBox="1"/>
          <p:nvPr/>
        </p:nvSpPr>
        <p:spPr>
          <a:xfrm>
            <a:off x="6634921" y="2195273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write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52518" y="3124168"/>
            <a:ext cx="1419383" cy="4640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/etc/my.conf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52518" y="4352888"/>
            <a:ext cx="1419383" cy="4640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/etc/my.conf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0" name="直接箭头连接符 19"/>
          <p:cNvCxnSpPr/>
          <p:nvPr/>
        </p:nvCxnSpPr>
        <p:spPr>
          <a:xfrm flipV="1">
            <a:off x="6375599" y="3588187"/>
            <a:ext cx="0" cy="7647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20"/>
          <p:cNvSpPr txBox="1"/>
          <p:nvPr/>
        </p:nvSpPr>
        <p:spPr>
          <a:xfrm>
            <a:off x="6457487" y="3874791"/>
            <a:ext cx="1132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mount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2" name="直接箭头连接符 22"/>
          <p:cNvCxnSpPr/>
          <p:nvPr/>
        </p:nvCxnSpPr>
        <p:spPr>
          <a:xfrm>
            <a:off x="6634921" y="2076993"/>
            <a:ext cx="0" cy="1047175"/>
          </a:xfrm>
          <a:prstGeom prst="straightConnector1">
            <a:avLst/>
          </a:prstGeom>
          <a:ln>
            <a:solidFill>
              <a:srgbClr val="FF0000"/>
            </a:solidFill>
            <a:prstDash val="dashDot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24"/>
          <p:cNvCxnSpPr/>
          <p:nvPr/>
        </p:nvCxnSpPr>
        <p:spPr>
          <a:xfrm>
            <a:off x="6157235" y="2076993"/>
            <a:ext cx="0" cy="227589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25"/>
          <p:cNvSpPr txBox="1"/>
          <p:nvPr/>
        </p:nvSpPr>
        <p:spPr>
          <a:xfrm>
            <a:off x="5004048" y="3874791"/>
            <a:ext cx="1153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actually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5" name="TextBox 17"/>
          <p:cNvSpPr txBox="1"/>
          <p:nvPr/>
        </p:nvSpPr>
        <p:spPr>
          <a:xfrm>
            <a:off x="63513" y="1199830"/>
            <a:ext cx="405339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完成数据持久化</a:t>
            </a: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容器无状态，依赖宿主机文件系统完成持久化</a:t>
            </a: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数据卷数据不会丢失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对用户透明，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Daemon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接管一切</a:t>
            </a:r>
          </a:p>
          <a:p>
            <a:pPr marL="342900" indent="-342900">
              <a:buFont typeface="Arial" charset="0"/>
              <a:buChar char="•"/>
            </a:pP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两种方式：指定或非指定</a:t>
            </a:r>
            <a:endParaRPr lang="zh-CN" altLang="en-US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867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一、</a:t>
            </a: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四、监控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四、监控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03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共</a:t>
            </a:r>
            <a:r>
              <a:rPr kumimoji="1" lang="zh-CN" altLang="en-US" dirty="0" smtClean="0"/>
              <a:t>用</a:t>
            </a:r>
            <a:r>
              <a:rPr kumimoji="1" lang="zh-CN" altLang="en-US" dirty="0" smtClean="0"/>
              <a:t>的设计</a:t>
            </a:r>
            <a:endParaRPr kumimoji="1" lang="zh-CN" altLang="en-US" dirty="0"/>
          </a:p>
        </p:txBody>
      </p:sp>
      <p:sp>
        <p:nvSpPr>
          <p:cNvPr id="3" name="TextBox 17"/>
          <p:cNvSpPr txBox="1"/>
          <p:nvPr/>
        </p:nvSpPr>
        <p:spPr>
          <a:xfrm>
            <a:off x="63512" y="1199830"/>
            <a:ext cx="81808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共用网络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--net 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containner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共用存储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--volumes-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froms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1.12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之后有独立的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volume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对象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474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link</a:t>
            </a:r>
            <a:endParaRPr kumimoji="1" lang="zh-CN" altLang="en-US" dirty="0"/>
          </a:p>
        </p:txBody>
      </p:sp>
      <p:sp>
        <p:nvSpPr>
          <p:cNvPr id="3" name="TextBox 6"/>
          <p:cNvSpPr txBox="1"/>
          <p:nvPr/>
        </p:nvSpPr>
        <p:spPr>
          <a:xfrm>
            <a:off x="425869" y="915566"/>
            <a:ext cx="7475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什么是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？</a:t>
            </a:r>
            <a:endParaRPr lang="en-US" altLang="zh-CN" b="1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02904" y="1109788"/>
            <a:ext cx="4026108" cy="1091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 A</a:t>
            </a:r>
          </a:p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en-US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TextBox 17"/>
          <p:cNvSpPr txBox="1"/>
          <p:nvPr/>
        </p:nvSpPr>
        <p:spPr>
          <a:xfrm>
            <a:off x="435622" y="1620131"/>
            <a:ext cx="4367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1.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通过环境变量让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访问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</a:p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2.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只能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存活的容器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3.link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的别名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805176" y="3020467"/>
            <a:ext cx="4026108" cy="1091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 B</a:t>
            </a:r>
          </a:p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Storage</a:t>
            </a:r>
          </a:p>
        </p:txBody>
      </p:sp>
      <p:sp>
        <p:nvSpPr>
          <p:cNvPr id="8" name="TextBox 22"/>
          <p:cNvSpPr txBox="1"/>
          <p:nvPr/>
        </p:nvSpPr>
        <p:spPr>
          <a:xfrm>
            <a:off x="7020272" y="2409977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write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TextBox 34"/>
          <p:cNvSpPr txBox="1"/>
          <p:nvPr/>
        </p:nvSpPr>
        <p:spPr>
          <a:xfrm>
            <a:off x="6074452" y="2419121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435622" y="3454648"/>
            <a:ext cx="6054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--link  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alias:B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 A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1" name="直接箭头连接符 21"/>
          <p:cNvCxnSpPr/>
          <p:nvPr/>
        </p:nvCxnSpPr>
        <p:spPr>
          <a:xfrm>
            <a:off x="6912444" y="2266229"/>
            <a:ext cx="2272" cy="6655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68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Link</a:t>
            </a:r>
            <a:r>
              <a:rPr kumimoji="1" lang="zh-CN" altLang="en-US" dirty="0" smtClean="0"/>
              <a:t>实现原理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781625" y="1203598"/>
            <a:ext cx="4026108" cy="1091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 A</a:t>
            </a:r>
          </a:p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en-US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83897" y="3114277"/>
            <a:ext cx="4026108" cy="1091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Container B</a:t>
            </a:r>
          </a:p>
          <a:p>
            <a:pPr algn="ctr"/>
            <a:r>
              <a:rPr lang="en-US" altLang="zh-CN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Storage</a:t>
            </a:r>
          </a:p>
        </p:txBody>
      </p:sp>
      <p:cxnSp>
        <p:nvCxnSpPr>
          <p:cNvPr id="6" name="直接箭头连接符 21"/>
          <p:cNvCxnSpPr>
            <a:stCxn id="5" idx="2"/>
          </p:cNvCxnSpPr>
          <p:nvPr/>
        </p:nvCxnSpPr>
        <p:spPr>
          <a:xfrm>
            <a:off x="6794679" y="2295423"/>
            <a:ext cx="2272" cy="8188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22"/>
          <p:cNvSpPr txBox="1"/>
          <p:nvPr/>
        </p:nvSpPr>
        <p:spPr>
          <a:xfrm>
            <a:off x="6937999" y="2458339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write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TextBox 34"/>
          <p:cNvSpPr txBox="1"/>
          <p:nvPr/>
        </p:nvSpPr>
        <p:spPr>
          <a:xfrm>
            <a:off x="6053173" y="2512931"/>
            <a:ext cx="73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TextBox 10"/>
          <p:cNvSpPr txBox="1"/>
          <p:nvPr/>
        </p:nvSpPr>
        <p:spPr>
          <a:xfrm>
            <a:off x="3179675" y="3605937"/>
            <a:ext cx="25521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Microsoft YaHei" charset="0"/>
                <a:ea typeface="Microsoft YaHei" charset="0"/>
                <a:cs typeface="Microsoft YaHei" charset="0"/>
              </a:rPr>
              <a:t>IP:172.17.1.12</a:t>
            </a:r>
          </a:p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port:3456</a:t>
            </a:r>
          </a:p>
          <a:p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proto:tcp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alias: 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Balias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TextBox 12"/>
          <p:cNvSpPr txBox="1"/>
          <p:nvPr/>
        </p:nvSpPr>
        <p:spPr>
          <a:xfrm>
            <a:off x="184640" y="956595"/>
            <a:ext cx="58685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获取容器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的连接信息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>
              <a:buAutoNum type="arabicPeriod" startAt="2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获取容器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的别名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守护进程接管全部流程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3.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将环境信息配置至容器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的运行时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457200" indent="-457200"/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4.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将容器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B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的主机名加入容器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8831336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</a:t>
            </a:r>
            <a:r>
              <a:rPr kumimoji="1" lang="en-US" altLang="zh-CN" dirty="0" smtClean="0"/>
              <a:t>ompose</a:t>
            </a:r>
            <a:endParaRPr kumimoji="1" lang="zh-CN" altLang="en-US" dirty="0"/>
          </a:p>
        </p:txBody>
      </p:sp>
      <p:sp>
        <p:nvSpPr>
          <p:cNvPr id="3" name="文本占位符 2"/>
          <p:cNvSpPr txBox="1">
            <a:spLocks/>
          </p:cNvSpPr>
          <p:nvPr/>
        </p:nvSpPr>
        <p:spPr>
          <a:xfrm>
            <a:off x="251520" y="987574"/>
            <a:ext cx="8224916" cy="442019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定义和运行多容器的应用</a:t>
            </a:r>
          </a:p>
          <a:p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单独</a:t>
            </a:r>
            <a:r>
              <a:rPr kumimoji="1"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yml</a:t>
            </a: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文件定义应用与容器</a:t>
            </a:r>
          </a:p>
          <a:p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使用方式（三部曲）</a:t>
            </a:r>
          </a:p>
          <a:p>
            <a:pPr marL="0" indent="0">
              <a:buFont typeface="Arial" pitchFamily="34" charset="0"/>
              <a:buNone/>
            </a:pP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	－定义应用的</a:t>
            </a:r>
            <a:r>
              <a:rPr kumimoji="1"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Dockerfile</a:t>
            </a:r>
            <a:endParaRPr kumimoji="1" lang="zh-CN" altLang="en-US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	－定义多容器的</a:t>
            </a:r>
            <a:r>
              <a:rPr kumimoji="1"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compose</a:t>
            </a: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文件</a:t>
            </a:r>
          </a:p>
          <a:p>
            <a:pPr marL="0" indent="0">
              <a:buFont typeface="Arial" pitchFamily="34" charset="0"/>
              <a:buNone/>
            </a:pPr>
            <a:r>
              <a:rPr kumimoji="1"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	－执行</a:t>
            </a:r>
            <a:r>
              <a:rPr kumimoji="1"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docker-compose up -d</a:t>
            </a:r>
            <a:endParaRPr kumimoji="1" lang="zh-CN" altLang="en-US" sz="18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310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Compose</a:t>
            </a:r>
            <a:r>
              <a:rPr kumimoji="1" lang="zh-CN" altLang="en-US" dirty="0" smtClean="0"/>
              <a:t>配置文件</a:t>
            </a:r>
            <a:endParaRPr kumimoji="1" lang="zh-CN" altLang="en-US" dirty="0"/>
          </a:p>
        </p:txBody>
      </p:sp>
      <p:sp>
        <p:nvSpPr>
          <p:cNvPr id="3" name="文本占位符 2"/>
          <p:cNvSpPr txBox="1">
            <a:spLocks/>
          </p:cNvSpPr>
          <p:nvPr/>
        </p:nvSpPr>
        <p:spPr>
          <a:xfrm>
            <a:off x="1294438" y="1131591"/>
            <a:ext cx="2490543" cy="442019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web:</a:t>
            </a: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build: .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links: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 - db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ports: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 - “8000:8000”</a:t>
            </a:r>
            <a:endParaRPr lang="zh-CN" altLang="en-US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environments:</a:t>
            </a: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 - AA=BB</a:t>
            </a: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 - CC=DD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db: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  image: postgres</a:t>
            </a:r>
            <a:endParaRPr lang="zh-CN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 pitchFamily="34" charset="0"/>
              <a:buNone/>
            </a:pPr>
            <a:endParaRPr kumimoji="1" lang="zh-CN" altLang="en-US" sz="18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4066051" y="1131590"/>
            <a:ext cx="4430415" cy="4420195"/>
          </a:xfrm>
          <a:prstGeom prst="rect">
            <a:avLst/>
          </a:prstGeom>
          <a:noFill/>
          <a:ln>
            <a:noFill/>
          </a:ln>
        </p:spPr>
        <p:txBody>
          <a:bodyPr lIns="34284" tIns="34284" rIns="34284" bIns="34284" anchor="t" anchorCtr="0"/>
          <a:lstStyle>
            <a:lvl1pPr marL="342900" indent="-342900" algn="l" defTabSz="457200" rtl="0" eaLnBrk="1" latinLnBrk="0" hangingPunct="1">
              <a:spcBef>
                <a:spcPts val="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buFont typeface="Trebuchet MS"/>
              <a:buChar char="-"/>
              <a:defRPr sz="28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3pPr>
            <a:lvl4pPr marL="1600200" indent="-228600" algn="l" defTabSz="457200" rtl="0" eaLnBrk="1" latinLnBrk="0" hangingPunct="1">
              <a:spcBef>
                <a:spcPts val="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iti SC Light"/>
                <a:ea typeface="Heiti SC Light"/>
                <a:cs typeface="Heiti SC Light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服务名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镜像构建源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容器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关系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 -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link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的容器名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容器端口管理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 - 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容器端口映射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8000:8000”</a:t>
            </a:r>
            <a:endParaRPr lang="zh-CN" altLang="en-US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 容器内部环境变量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:</a:t>
            </a: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 - 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具体环境变量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AA=BB</a:t>
            </a: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 - 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具体环境变量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CC=DD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服务名</a:t>
            </a:r>
            <a:r>
              <a:rPr lang="en-US" altLang="zh-CN" sz="1800" dirty="0" err="1" smtClean="0">
                <a:latin typeface="Microsoft YaHei" charset="0"/>
                <a:ea typeface="Microsoft YaHei" charset="0"/>
                <a:cs typeface="Microsoft YaHei" charset="0"/>
              </a:rPr>
              <a:t>db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: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lang="zh-CN" altLang="en-US" sz="1800" dirty="0" smtClean="0">
                <a:latin typeface="Microsoft YaHei" charset="0"/>
                <a:ea typeface="Microsoft YaHei" charset="0"/>
                <a:cs typeface="Microsoft YaHei" charset="0"/>
              </a:rPr>
              <a:t>容器启动镜像</a:t>
            </a:r>
            <a:r>
              <a:rPr lang="en-US" altLang="zh-CN" sz="1800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sz="1800" dirty="0" err="1" smtClean="0">
                <a:latin typeface="Microsoft YaHei" charset="0"/>
                <a:ea typeface="Microsoft YaHei" charset="0"/>
                <a:cs typeface="Microsoft YaHei" charset="0"/>
              </a:rPr>
              <a:t>postgres</a:t>
            </a:r>
            <a:endParaRPr lang="zh-CN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Font typeface="Arial"/>
              <a:buNone/>
            </a:pPr>
            <a:endParaRPr kumimoji="1" lang="zh-CN" altLang="en-US" sz="18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5536" y="702748"/>
            <a:ext cx="306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d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ocker-compose.yml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908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</a:t>
            </a:r>
            <a:r>
              <a:rPr kumimoji="1" lang="en-US" altLang="zh-CN" dirty="0" smtClean="0"/>
              <a:t>warm</a:t>
            </a:r>
            <a:endParaRPr kumimoji="1" lang="zh-CN" altLang="en-US" dirty="0"/>
          </a:p>
        </p:txBody>
      </p:sp>
      <p:pic>
        <p:nvPicPr>
          <p:cNvPr id="3" name="orchestration-security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19509" y="745955"/>
            <a:ext cx="2319544" cy="166145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1100"/>
          <p:cNvSpPr/>
          <p:nvPr/>
        </p:nvSpPr>
        <p:spPr>
          <a:xfrm>
            <a:off x="1743701" y="2324860"/>
            <a:ext cx="1749981" cy="41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31111"/>
              </a:lnSpc>
              <a:defRPr sz="2200">
                <a:solidFill>
                  <a:srgbClr val="3F3F3F"/>
                </a:solidFill>
              </a:defRPr>
            </a:lvl1pPr>
          </a:lstStyle>
          <a:p>
            <a:r>
              <a:t>Swarm mode</a:t>
            </a:r>
          </a:p>
        </p:txBody>
      </p:sp>
      <p:sp>
        <p:nvSpPr>
          <p:cNvPr id="5" name="Shape 1101"/>
          <p:cNvSpPr/>
          <p:nvPr/>
        </p:nvSpPr>
        <p:spPr>
          <a:xfrm>
            <a:off x="1844519" y="4568799"/>
            <a:ext cx="1548345" cy="41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31111"/>
              </a:lnSpc>
              <a:defRPr sz="2200">
                <a:solidFill>
                  <a:srgbClr val="3F3F3F"/>
                </a:solidFill>
              </a:defRPr>
            </a:lvl1pPr>
          </a:lstStyle>
          <a:p>
            <a:r>
              <a:t>Service API</a:t>
            </a:r>
          </a:p>
        </p:txBody>
      </p:sp>
      <p:sp>
        <p:nvSpPr>
          <p:cNvPr id="6" name="Shape 1102"/>
          <p:cNvSpPr/>
          <p:nvPr/>
        </p:nvSpPr>
        <p:spPr>
          <a:xfrm>
            <a:off x="4226526" y="2324860"/>
            <a:ext cx="3505509" cy="41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31111"/>
              </a:lnSpc>
              <a:defRPr sz="2200">
                <a:solidFill>
                  <a:srgbClr val="3F3F3F"/>
                </a:solidFill>
              </a:defRPr>
            </a:lvl1pPr>
          </a:lstStyle>
          <a:p>
            <a:r>
              <a:t>Cryptographic node identity</a:t>
            </a:r>
          </a:p>
        </p:txBody>
      </p:sp>
      <p:sp>
        <p:nvSpPr>
          <p:cNvPr id="7" name="Shape 1103"/>
          <p:cNvSpPr/>
          <p:nvPr/>
        </p:nvSpPr>
        <p:spPr>
          <a:xfrm>
            <a:off x="4653812" y="4517999"/>
            <a:ext cx="2650937" cy="41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31111"/>
              </a:lnSpc>
              <a:defRPr sz="2200">
                <a:solidFill>
                  <a:srgbClr val="3F3F3F"/>
                </a:solidFill>
              </a:defRPr>
            </a:lvl1pPr>
          </a:lstStyle>
          <a:p>
            <a:r>
              <a:t>Built-in routing mesh</a:t>
            </a:r>
          </a:p>
        </p:txBody>
      </p:sp>
      <p:pic>
        <p:nvPicPr>
          <p:cNvPr id="8" name="orchestration-swarm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93138" y="737196"/>
            <a:ext cx="2051106" cy="1678969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orchestration-rout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45701" y="2713894"/>
            <a:ext cx="1867160" cy="18080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orchestration-api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93138" y="2856355"/>
            <a:ext cx="2051106" cy="180809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894840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</a:t>
            </a: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监控</a:t>
            </a:r>
            <a:r>
              <a:rPr kumimoji="1" lang="en-US" altLang="zh-CN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6296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日志（</a:t>
            </a:r>
            <a:r>
              <a:rPr kumimoji="1" lang="en-US" altLang="zh-CN" dirty="0" smtClean="0"/>
              <a:t>v1.6</a:t>
            </a:r>
            <a:r>
              <a:rPr kumimoji="1" lang="zh-CN" altLang="en-US" dirty="0" smtClean="0"/>
              <a:t>之前）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915566"/>
            <a:ext cx="820443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Docekr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的早期使用者会采集 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var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/lib/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/containers/** 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缺点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: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必须用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root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用户才能得到</a:t>
            </a:r>
            <a:b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</a:br>
            <a:endParaRPr lang="zh-CN" altLang="en-US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之后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较好的用户体验方式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: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logs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， 直接使用获取日志的 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daemon </a:t>
            </a:r>
            <a:r>
              <a:rPr lang="en-US" altLang="zh-CN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API</a:t>
            </a:r>
            <a:endParaRPr lang="zh-CN" altLang="en-US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zh-CN" altLang="en-US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logspout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开源项目的出现， 对接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API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，转发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syslog </a:t>
            </a:r>
            <a:endParaRPr lang="zh-CN" altLang="en-US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1433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日志</a:t>
            </a:r>
            <a:r>
              <a:rPr kumimoji="1" lang="zh-CN" altLang="en-US" dirty="0" smtClean="0"/>
              <a:t>（</a:t>
            </a:r>
            <a:r>
              <a:rPr kumimoji="1" lang="en-US" altLang="zh-CN" dirty="0" smtClean="0"/>
              <a:t>v</a:t>
            </a:r>
            <a:r>
              <a:rPr kumimoji="1" lang="en-US" altLang="zh-CN" dirty="0" smtClean="0"/>
              <a:t>1.6</a:t>
            </a:r>
            <a:r>
              <a:rPr kumimoji="1" lang="zh-CN" altLang="en-US" dirty="0" smtClean="0"/>
              <a:t>之后）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915566"/>
            <a:ext cx="7848872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引入日志驱动器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(Log Drivers)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，除了默认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json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-file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外，还支持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将日志写入 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syslog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journald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gelf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fluentd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awslogs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splunk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、 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null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，以及其他指定 方式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(</a:t>
            </a:r>
            <a:r>
              <a:rPr lang="zh-CN" altLang="en-US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如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Hansight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) </a:t>
            </a:r>
            <a:endParaRPr lang="zh-CN" altLang="en-US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daemon --log-driver=</a:t>
            </a: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journald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/>
            </a:r>
            <a:b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</a:b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run --log-driver=</a:t>
            </a: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journald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...</a:t>
            </a:r>
            <a:b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</a:br>
            <a:r>
              <a:rPr lang="en-US" altLang="zh-CN" b="1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 run –logs-driver null #</a:t>
            </a:r>
            <a:r>
              <a:rPr lang="zh-CN" altLang="en-US" b="1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屏蔽日志</a:t>
            </a:r>
            <a:endParaRPr lang="en-US" altLang="zh-CN" b="1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92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容器网络概览</a:t>
            </a:r>
            <a:endParaRPr kumimoji="1" lang="zh-CN" altLang="en-US" dirty="0"/>
          </a:p>
        </p:txBody>
      </p:sp>
      <p:sp>
        <p:nvSpPr>
          <p:cNvPr id="3" name="TextBox 6"/>
          <p:cNvSpPr txBox="1"/>
          <p:nvPr/>
        </p:nvSpPr>
        <p:spPr>
          <a:xfrm>
            <a:off x="249740" y="915566"/>
            <a:ext cx="86795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与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外界建立通信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单机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网络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模式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－桥接模式（使用最广，默认模式）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－主机模式（使用主机网络栈）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－容器模式（共享其他容器网络栈）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	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－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none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模式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集群网络模式：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overlay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（通过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libnetwork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插件）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隔离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的网络栈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7297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监控，健康检查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23528" y="1131590"/>
            <a:ext cx="820891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262626"/>
                </a:solidFill>
                <a:latin typeface="HelveticaNeue-Bold" charset="0"/>
              </a:rPr>
              <a:t>Add a </a:t>
            </a:r>
            <a:r>
              <a:rPr lang="en-US" altLang="zh-CN" sz="2000" b="1" dirty="0" err="1">
                <a:solidFill>
                  <a:srgbClr val="262626"/>
                </a:solidFill>
                <a:latin typeface="HelveticaNeue-Bold" charset="0"/>
              </a:rPr>
              <a:t>Healthcheck</a:t>
            </a:r>
            <a:r>
              <a:rPr lang="en-US" altLang="zh-CN" sz="2000" b="1" dirty="0">
                <a:solidFill>
                  <a:srgbClr val="262626"/>
                </a:solidFill>
                <a:latin typeface="HelveticaNeue-Bold" charset="0"/>
              </a:rPr>
              <a:t> instruction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62626"/>
                </a:solidFill>
                <a:latin typeface="HelveticaNeue" charset="0"/>
              </a:rPr>
              <a:t>The health check entry lives in the </a:t>
            </a:r>
            <a:r>
              <a:rPr lang="en-US" altLang="zh-CN" dirty="0" err="1">
                <a:solidFill>
                  <a:srgbClr val="262626"/>
                </a:solidFill>
                <a:latin typeface="HelveticaNeue" charset="0"/>
              </a:rPr>
              <a:t>Dockerfile</a:t>
            </a:r>
            <a:r>
              <a:rPr lang="en-US" altLang="zh-CN" dirty="0">
                <a:solidFill>
                  <a:srgbClr val="262626"/>
                </a:solidFill>
                <a:latin typeface="HelveticaNeue" charset="0"/>
              </a:rPr>
              <a:t> and will execute a command checking for the exit code.</a:t>
            </a: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343434"/>
                </a:solidFill>
                <a:latin typeface="Menlo-Regular" charset="0"/>
              </a:rPr>
              <a:t>HEALTHCHECK CMD curl --fail http:</a:t>
            </a:r>
            <a:r>
              <a:rPr lang="en-US" altLang="zh-CN" sz="1600" b="1" dirty="0">
                <a:solidFill>
                  <a:srgbClr val="AC4B4E"/>
                </a:solidFill>
                <a:latin typeface="Menlo-Regular" charset="0"/>
              </a:rPr>
              <a:t>//</a:t>
            </a:r>
            <a:r>
              <a:rPr lang="en-US" altLang="zh-CN" sz="1600" b="1" dirty="0">
                <a:solidFill>
                  <a:srgbClr val="343434"/>
                </a:solidFill>
                <a:latin typeface="Menlo-Regular" charset="0"/>
              </a:rPr>
              <a:t>localhost:</a:t>
            </a:r>
            <a:r>
              <a:rPr lang="en-US" altLang="zh-CN" sz="1600" b="1" dirty="0">
                <a:solidFill>
                  <a:srgbClr val="730002"/>
                </a:solidFill>
                <a:latin typeface="Menlo-Regular" charset="0"/>
              </a:rPr>
              <a:t>9000</a:t>
            </a:r>
            <a:r>
              <a:rPr lang="en-US" altLang="zh-CN" sz="1600" b="1" dirty="0">
                <a:solidFill>
                  <a:srgbClr val="AC4B4E"/>
                </a:solidFill>
                <a:latin typeface="Menlo-Regular" charset="0"/>
              </a:rPr>
              <a:t>/</a:t>
            </a:r>
            <a:r>
              <a:rPr lang="en-US" altLang="zh-CN" sz="1600" b="1" dirty="0" err="1">
                <a:solidFill>
                  <a:srgbClr val="AC4B4E"/>
                </a:solidFill>
                <a:latin typeface="Menlo-Regular" charset="0"/>
              </a:rPr>
              <a:t>guid</a:t>
            </a:r>
            <a:r>
              <a:rPr lang="en-US" altLang="zh-CN" sz="1600" b="1" dirty="0">
                <a:solidFill>
                  <a:srgbClr val="AC4B4E"/>
                </a:solidFill>
                <a:latin typeface="Menlo-Regular" charset="0"/>
              </a:rPr>
              <a:t>/</a:t>
            </a:r>
            <a:r>
              <a:rPr lang="en-US" altLang="zh-CN" sz="1600" b="1" dirty="0">
                <a:solidFill>
                  <a:srgbClr val="343434"/>
                </a:solidFill>
                <a:latin typeface="Menlo-Regular" charset="0"/>
              </a:rPr>
              <a:t> || </a:t>
            </a:r>
            <a:r>
              <a:rPr lang="en-US" altLang="zh-CN" sz="1600" b="1" dirty="0">
                <a:solidFill>
                  <a:srgbClr val="262626"/>
                </a:solidFill>
                <a:latin typeface="Menlo-Bold" charset="0"/>
              </a:rPr>
              <a:t>exit</a:t>
            </a:r>
            <a:r>
              <a:rPr lang="en-US" altLang="zh-CN" sz="1600" b="1" dirty="0">
                <a:solidFill>
                  <a:srgbClr val="343434"/>
                </a:solidFill>
                <a:latin typeface="Menlo-Regular" charset="0"/>
              </a:rPr>
              <a:t> </a:t>
            </a:r>
            <a:r>
              <a:rPr lang="en-US" altLang="zh-CN" sz="1600" b="1" dirty="0">
                <a:solidFill>
                  <a:srgbClr val="730002"/>
                </a:solidFill>
                <a:latin typeface="Menlo-Regular" charset="0"/>
              </a:rPr>
              <a:t>1</a:t>
            </a:r>
            <a:endParaRPr lang="zh-CN" altLang="en-US" b="1" dirty="0"/>
          </a:p>
        </p:txBody>
      </p:sp>
      <p:sp>
        <p:nvSpPr>
          <p:cNvPr id="4" name="矩形 3"/>
          <p:cNvSpPr/>
          <p:nvPr/>
        </p:nvSpPr>
        <p:spPr>
          <a:xfrm>
            <a:off x="322500" y="3219822"/>
            <a:ext cx="80659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err="1">
                <a:solidFill>
                  <a:srgbClr val="343434"/>
                </a:solidFill>
                <a:latin typeface="Menlo-Regular" charset="0"/>
              </a:rPr>
              <a:t>docker</a:t>
            </a:r>
            <a:r>
              <a:rPr lang="en-US" altLang="zh-CN" b="1" dirty="0">
                <a:solidFill>
                  <a:srgbClr val="343434"/>
                </a:solidFill>
                <a:latin typeface="Menlo-Regular" charset="0"/>
              </a:rPr>
              <a:t> inspect --format </a:t>
            </a:r>
            <a:r>
              <a:rPr lang="en-US" altLang="zh-CN" b="1" dirty="0">
                <a:solidFill>
                  <a:srgbClr val="757575"/>
                </a:solidFill>
                <a:latin typeface="Menlo-Regular" charset="0"/>
              </a:rPr>
              <a:t>"{{</a:t>
            </a:r>
            <a:r>
              <a:rPr lang="en-US" altLang="zh-CN" b="1" dirty="0" err="1">
                <a:solidFill>
                  <a:srgbClr val="757575"/>
                </a:solidFill>
                <a:latin typeface="Menlo-Regular" charset="0"/>
              </a:rPr>
              <a:t>json</a:t>
            </a:r>
            <a:r>
              <a:rPr lang="en-US" altLang="zh-CN" b="1" dirty="0">
                <a:solidFill>
                  <a:srgbClr val="757575"/>
                </a:solidFill>
                <a:latin typeface="Menlo-Regular" charset="0"/>
              </a:rPr>
              <a:t> .</a:t>
            </a:r>
            <a:r>
              <a:rPr lang="en-US" altLang="zh-CN" b="1" dirty="0" err="1">
                <a:solidFill>
                  <a:srgbClr val="757575"/>
                </a:solidFill>
                <a:latin typeface="Menlo-Regular" charset="0"/>
              </a:rPr>
              <a:t>State.Health</a:t>
            </a:r>
            <a:r>
              <a:rPr lang="en-US" altLang="zh-CN" b="1" dirty="0">
                <a:solidFill>
                  <a:srgbClr val="757575"/>
                </a:solidFill>
                <a:latin typeface="Menlo-Regular" charset="0"/>
              </a:rPr>
              <a:t> }}"</a:t>
            </a:r>
            <a:r>
              <a:rPr lang="en-US" altLang="zh-CN" b="1" dirty="0">
                <a:solidFill>
                  <a:srgbClr val="343434"/>
                </a:solidFill>
                <a:latin typeface="Menlo-Regular" charset="0"/>
              </a:rPr>
              <a:t> tester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8377909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其他工具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131590"/>
            <a:ext cx="7848872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Logspout</a:t>
            </a:r>
            <a:endParaRPr lang="en-US" altLang="zh-CN" dirty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cAdvisor</a:t>
            </a:r>
            <a:endParaRPr lang="en-US" altLang="zh-CN" dirty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Datadog</a:t>
            </a:r>
            <a:endParaRPr lang="en-US" altLang="zh-CN" dirty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Diamond(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Cgroup</a:t>
            </a: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Graphite / </a:t>
            </a: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Grafana</a:t>
            </a:r>
            <a:endParaRPr lang="en-US" altLang="zh-CN" b="1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1598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监控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</a:t>
            </a: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1420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其他容器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131590"/>
            <a:ext cx="784887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r</a:t>
            </a: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kt</a:t>
            </a:r>
            <a:endParaRPr lang="en-US" altLang="zh-CN" dirty="0" smtClean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>
                <a:effectLst/>
                <a:latin typeface="Microsoft YaHei" charset="0"/>
                <a:ea typeface="Microsoft YaHei" charset="0"/>
                <a:cs typeface="Microsoft YaHei" charset="0"/>
              </a:rPr>
              <a:t>warden</a:t>
            </a:r>
            <a:endParaRPr lang="en-US" altLang="zh-CN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1639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rkt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717776"/>
              </p:ext>
            </p:extLst>
          </p:nvPr>
        </p:nvGraphicFramePr>
        <p:xfrm>
          <a:off x="3808260" y="915566"/>
          <a:ext cx="5064631" cy="37664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7761"/>
                <a:gridCol w="1882264"/>
                <a:gridCol w="2164606"/>
              </a:tblGrid>
              <a:tr h="23803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endParaRPr lang="en-US" altLang="zh-CN" sz="1600" b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Rocket</a:t>
                      </a:r>
                    </a:p>
                  </a:txBody>
                  <a:tcPr>
                    <a:solidFill>
                      <a:srgbClr val="5A82AA"/>
                    </a:solidFill>
                  </a:tcPr>
                </a:tc>
              </a:tr>
              <a:tr h="44950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容器运行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Daemon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rkt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852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容器管理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Daemon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systemd</a:t>
                      </a:r>
                      <a:endParaRPr lang="en-US" altLang="zh-CN" sz="16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56609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镜像制作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b="0" i="0" kern="1200" baseline="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Daemon</a:t>
                      </a:r>
                      <a:endParaRPr lang="en-US" altLang="zh-CN" sz="16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goaci</a:t>
                      </a:r>
                      <a:r>
                        <a:rPr lang="zh-CN" altLang="en-US" sz="16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、</a:t>
                      </a:r>
                      <a:r>
                        <a:rPr lang="en-US" altLang="zh-CN" sz="16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actool</a:t>
                      </a:r>
                      <a:r>
                        <a:rPr lang="zh-CN" altLang="en-US" sz="16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等</a:t>
                      </a:r>
                      <a:endParaRPr lang="en-US" altLang="zh-CN" sz="16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74987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镜像存储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kern="1200" baseline="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Registry</a:t>
                      </a:r>
                      <a:endParaRPr lang="en-US" altLang="zh-CN" sz="16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不需要</a:t>
                      </a:r>
                      <a:r>
                        <a:rPr lang="en-US" altLang="zh-CN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Registry</a:t>
                      </a:r>
                      <a:endParaRPr lang="en-US" altLang="zh-CN" sz="16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61754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编排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Compose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pod</a:t>
                      </a:r>
                      <a:endParaRPr lang="en-US" altLang="zh-CN" sz="16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5629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调度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baseline="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en-US" altLang="zh-CN" sz="1600" kern="1200" baseline="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 Swarm</a:t>
                      </a:r>
                      <a:endParaRPr lang="en-US" altLang="zh-CN" sz="16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Kubernetes</a:t>
                      </a:r>
                      <a:endParaRPr lang="en-US" altLang="zh-CN" sz="16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sp>
        <p:nvSpPr>
          <p:cNvPr id="4" name="TextBox 9"/>
          <p:cNvSpPr txBox="1"/>
          <p:nvPr/>
        </p:nvSpPr>
        <p:spPr>
          <a:xfrm>
            <a:off x="33214" y="1241341"/>
            <a:ext cx="3602682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已经成为一个</a:t>
            </a:r>
            <a:r>
              <a:rPr lang="en-US" altLang="zh-CN" sz="16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sz="1600" dirty="0" smtClean="0">
                <a:latin typeface="Microsoft YaHei" charset="0"/>
                <a:ea typeface="Microsoft YaHei" charset="0"/>
                <a:cs typeface="Microsoft YaHei" charset="0"/>
              </a:rPr>
              <a:t> Platform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，将整个软件栈的事情都自己做了，容易形成一个垄断的地位。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6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sz="1600" dirty="0" smtClean="0">
                <a:latin typeface="Microsoft YaHei" charset="0"/>
                <a:ea typeface="Microsoft YaHei" charset="0"/>
                <a:cs typeface="Microsoft YaHei" charset="0"/>
              </a:rPr>
              <a:t> Daemon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承当了大量工作，变得越来越庞大复杂。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600" dirty="0" smtClean="0">
                <a:latin typeface="Microsoft YaHei" charset="0"/>
                <a:ea typeface="Microsoft YaHei" charset="0"/>
                <a:cs typeface="Microsoft YaHei" charset="0"/>
              </a:rPr>
              <a:t>Rocket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的目标是组件化，</a:t>
            </a:r>
            <a:r>
              <a:rPr lang="en-US" altLang="zh-CN" sz="1600" dirty="0" err="1" smtClean="0">
                <a:latin typeface="Microsoft YaHei" charset="0"/>
                <a:ea typeface="Microsoft YaHei" charset="0"/>
                <a:cs typeface="Microsoft YaHei" charset="0"/>
              </a:rPr>
              <a:t>rkt</a:t>
            </a:r>
            <a:r>
              <a:rPr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只用于运行容器，由其他（包括第三方的）开源项目补充软件栈的其他功能。</a:t>
            </a:r>
            <a:endParaRPr lang="en-US" altLang="zh-CN" sz="160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6690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rkt</a:t>
            </a:r>
            <a:r>
              <a:rPr kumimoji="1" lang="zh-CN" altLang="en-US" dirty="0" smtClean="0"/>
              <a:t>（</a:t>
            </a:r>
            <a:r>
              <a:rPr kumimoji="1" lang="zh-CN" altLang="en-US" dirty="0" smtClean="0"/>
              <a:t>续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7240764"/>
              </p:ext>
            </p:extLst>
          </p:nvPr>
        </p:nvGraphicFramePr>
        <p:xfrm>
          <a:off x="251520" y="788700"/>
          <a:ext cx="4523085" cy="420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82537"/>
                <a:gridCol w="2240548"/>
              </a:tblGrid>
              <a:tr h="13048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zh-CN" sz="1200" b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endParaRPr lang="en-US" altLang="zh-CN" sz="1200" b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rgbClr val="5A82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Rocket</a:t>
                      </a:r>
                    </a:p>
                  </a:txBody>
                  <a:tcPr>
                    <a:solidFill>
                      <a:srgbClr val="5A82AA"/>
                    </a:solidFill>
                  </a:tcPr>
                </a:tc>
              </a:tr>
              <a:tr h="161781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1.6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版本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0.5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版本</a:t>
                      </a:r>
                      <a:endParaRPr lang="en-US" altLang="zh-CN" sz="12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00747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Go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语言开发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Go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语言开发</a:t>
                      </a:r>
                      <a:endParaRPr lang="en-US" altLang="zh-CN" sz="12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00747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~12W LOC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~2W LOC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44180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功能大而全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组件化。只用于运行容器，其他功能将由其他（多是第三方）开源组件</a:t>
                      </a:r>
                      <a:endParaRPr lang="en-US" altLang="zh-CN" sz="120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1350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与</a:t>
                      </a:r>
                      <a:r>
                        <a:rPr lang="en-US" altLang="zh-CN" sz="1200" b="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systemd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配合不好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对</a:t>
                      </a:r>
                      <a:r>
                        <a:rPr lang="en-US" altLang="zh-CN" sz="12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systemd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友好</a:t>
                      </a:r>
                      <a:endParaRPr lang="en-US" altLang="zh-CN" sz="12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304467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Daemon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崩溃、升级后，无法重新接管原先的容器，必须重启容器，导致服务中断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交由</a:t>
                      </a:r>
                      <a:r>
                        <a:rPr lang="en-US" altLang="zh-CN" sz="12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systemd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管理容器，不存在该问题</a:t>
                      </a:r>
                      <a:endParaRPr lang="en-US" altLang="zh-CN" sz="12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64972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必须由</a:t>
                      </a: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root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运行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不需要</a:t>
                      </a: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root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权限（计划中）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44476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只支持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支持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AppC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标准镜像、兼容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镜像。支持将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docker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镜像转换为</a:t>
                      </a:r>
                      <a:r>
                        <a:rPr lang="en-US" altLang="zh-CN" sz="120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AppC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镜像。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217477"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镜像存放在</a:t>
                      </a:r>
                      <a:r>
                        <a:rPr lang="en-US" altLang="zh-CN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registry</a:t>
                      </a:r>
                      <a:r>
                        <a:rPr lang="zh-CN" altLang="en-US" sz="1200" b="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中</a:t>
                      </a:r>
                      <a:endParaRPr lang="en-US" altLang="zh-CN" sz="1200" b="0" i="0" kern="1200" dirty="0" smtClean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去中心化，没有</a:t>
                      </a:r>
                      <a:r>
                        <a:rPr lang="en-US" altLang="zh-CN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registry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。支持</a:t>
                      </a:r>
                      <a:r>
                        <a:rPr lang="en-US" altLang="zh-CN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http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、</a:t>
                      </a:r>
                      <a:r>
                        <a:rPr lang="en-US" altLang="zh-CN" sz="1200" i="0" kern="1200" dirty="0" err="1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bt</a:t>
                      </a:r>
                      <a:r>
                        <a:rPr lang="zh-CN" altLang="en-US" sz="1200" i="0" kern="1200" dirty="0" smtClean="0">
                          <a:solidFill>
                            <a:schemeClr val="tx1"/>
                          </a:solidFill>
                          <a:latin typeface="Microsoft YaHei" charset="0"/>
                          <a:ea typeface="Microsoft YaHei" charset="0"/>
                          <a:cs typeface="Microsoft YaHei" charset="0"/>
                        </a:rPr>
                        <a:t>等不同协议传输镜像</a:t>
                      </a:r>
                      <a:endParaRPr lang="en-US" altLang="zh-CN" sz="1200" i="0" kern="1200" dirty="0">
                        <a:solidFill>
                          <a:schemeClr val="tx1"/>
                        </a:solidFill>
                        <a:latin typeface="Microsoft YaHei" charset="0"/>
                        <a:ea typeface="Microsoft YaHei" charset="0"/>
                        <a:cs typeface="Microsoft YaHei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sp>
        <p:nvSpPr>
          <p:cNvPr id="4" name="TextBox 9"/>
          <p:cNvSpPr txBox="1"/>
          <p:nvPr/>
        </p:nvSpPr>
        <p:spPr>
          <a:xfrm>
            <a:off x="4932040" y="987574"/>
            <a:ext cx="3888432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Rocket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试图解决</a:t>
            </a: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的架构缺陷，主要是无法以普通用户运行、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Daemon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升级问题、与</a:t>
            </a: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Systemd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的配合问题。</a:t>
            </a:r>
            <a:endParaRPr lang="en-US" altLang="zh-CN" sz="14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的架构问题，比较难解决，但并非无法解决，据说</a:t>
            </a: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 CTO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已经亲自着手解决升级问题。</a:t>
            </a:r>
            <a:endParaRPr lang="en-US" altLang="zh-CN" sz="14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Rocket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通过架构的开放性、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Spec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与实现的分离，吸引不满于</a:t>
            </a: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垄断现状的人。</a:t>
            </a:r>
            <a:endParaRPr lang="en-US" altLang="zh-CN" sz="14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400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的中心化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Registry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是构建生态的重要手段，吸引无数开发者贡献和分享镜像，</a:t>
            </a:r>
            <a:r>
              <a:rPr lang="en-US" altLang="zh-CN" sz="1400" dirty="0" smtClean="0">
                <a:latin typeface="Microsoft YaHei" charset="0"/>
                <a:ea typeface="Microsoft YaHei" charset="0"/>
                <a:cs typeface="Microsoft YaHei" charset="0"/>
              </a:rPr>
              <a:t>Rocket</a:t>
            </a:r>
            <a:r>
              <a:rPr lang="zh-CN" altLang="en-US" sz="1400" dirty="0" smtClean="0">
                <a:latin typeface="Microsoft YaHei" charset="0"/>
                <a:ea typeface="Microsoft YaHei" charset="0"/>
                <a:cs typeface="Microsoft YaHei" charset="0"/>
              </a:rPr>
              <a:t>的去中心化是否是劣势？</a:t>
            </a:r>
            <a:endParaRPr lang="en-US" altLang="zh-CN" sz="140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14104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一、容器网络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二、容器存储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三、容器编排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、监控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&amp;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日志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五、其他容器趋势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六、</a:t>
            </a: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小结</a:t>
            </a:r>
          </a:p>
        </p:txBody>
      </p:sp>
    </p:spTree>
    <p:extLst>
      <p:ext uri="{BB962C8B-B14F-4D97-AF65-F5344CB8AC3E}">
        <p14:creationId xmlns:p14="http://schemas.microsoft.com/office/powerpoint/2010/main" val="19868028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131590"/>
            <a:ext cx="7848872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有几种</a:t>
            </a: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存储</a:t>
            </a: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模式</a:t>
            </a: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？</a:t>
            </a: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分别是什么？</a:t>
            </a:r>
            <a:endParaRPr lang="en-US" altLang="zh-CN" dirty="0">
              <a:solidFill>
                <a:srgbClr val="3F3F3F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dirty="0" smtClean="0">
                <a:solidFill>
                  <a:srgbClr val="3F3F3F"/>
                </a:solidFill>
                <a:latin typeface="Microsoft YaHei" charset="0"/>
                <a:ea typeface="Microsoft YaHei" charset="0"/>
                <a:cs typeface="Microsoft YaHei" charset="0"/>
              </a:rPr>
              <a:t>有几种网络模式？分别是什么？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effectLst/>
                <a:latin typeface="Microsoft YaHei" charset="0"/>
                <a:ea typeface="Microsoft YaHei" charset="0"/>
                <a:cs typeface="Microsoft YaHei" charset="0"/>
              </a:rPr>
              <a:t>如何查看容器运行日志？</a:t>
            </a:r>
            <a:endParaRPr lang="en-US" altLang="zh-CN" dirty="0">
              <a:effectLst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103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3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网桥模式</a:t>
            </a:r>
            <a:endParaRPr kumimoji="1" lang="zh-CN" altLang="en-US" dirty="0"/>
          </a:p>
        </p:txBody>
      </p:sp>
      <p:pic>
        <p:nvPicPr>
          <p:cNvPr id="3" name="图片 2" descr="Docker_Topology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858" y="1039408"/>
            <a:ext cx="5921830" cy="312089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4788" y="1059582"/>
            <a:ext cx="27722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网桥：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docker0</a:t>
            </a: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veth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网络接口对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独立网段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NAT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规则，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损耗</a:t>
            </a:r>
          </a:p>
          <a:p>
            <a:pPr marL="342900" indent="-342900">
              <a:buFont typeface="Arial" charset="0"/>
              <a:buChar char="•"/>
            </a:pP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依赖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iptables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实现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TextBox 7"/>
          <p:cNvSpPr txBox="1"/>
          <p:nvPr/>
        </p:nvSpPr>
        <p:spPr>
          <a:xfrm>
            <a:off x="7335" y="3737238"/>
            <a:ext cx="6125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容器的</a:t>
            </a:r>
            <a:r>
              <a:rPr lang="zh-CN" altLang="en-US" b="1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默认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网络模式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166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主机模式</a:t>
            </a:r>
            <a:endParaRPr kumimoji="1" lang="zh-CN" altLang="en-US" dirty="0"/>
          </a:p>
        </p:txBody>
      </p:sp>
      <p:sp>
        <p:nvSpPr>
          <p:cNvPr id="3" name="TextBox 4"/>
          <p:cNvSpPr txBox="1"/>
          <p:nvPr/>
        </p:nvSpPr>
        <p:spPr>
          <a:xfrm>
            <a:off x="177283" y="1059582"/>
            <a:ext cx="27722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不采用网桥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没有虚拟接口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共享宿主机网络</a:t>
            </a:r>
          </a:p>
          <a:p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（网络资源，完整的网络栈）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 descr="Docker_Network_ho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9512" y="1059582"/>
            <a:ext cx="5920740" cy="2939796"/>
          </a:xfrm>
          <a:prstGeom prst="rect">
            <a:avLst/>
          </a:prstGeom>
        </p:spPr>
      </p:pic>
      <p:sp>
        <p:nvSpPr>
          <p:cNvPr id="5" name="TextBox 7"/>
          <p:cNvSpPr txBox="1"/>
          <p:nvPr/>
        </p:nvSpPr>
        <p:spPr>
          <a:xfrm>
            <a:off x="755576" y="4171546"/>
            <a:ext cx="8011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lang="en-US" altLang="zh-CN" b="1" u="sng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--net host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–d ubuntu:14.04 /bin/bash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993054" y="1161511"/>
            <a:ext cx="2017487" cy="8135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140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利用其他容器</a:t>
            </a:r>
            <a:endParaRPr kumimoji="1" lang="zh-CN" altLang="en-US" dirty="0"/>
          </a:p>
        </p:txBody>
      </p:sp>
      <p:sp>
        <p:nvSpPr>
          <p:cNvPr id="3" name="TextBox 4"/>
          <p:cNvSpPr txBox="1"/>
          <p:nvPr/>
        </p:nvSpPr>
        <p:spPr>
          <a:xfrm>
            <a:off x="179512" y="1131590"/>
            <a:ext cx="32802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不采用网桥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自身没有虚拟网络接口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共享其他容器的完整网络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栈</a:t>
            </a: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通过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net namespace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实现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467544" y="4119796"/>
            <a:ext cx="9080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lang="en-US" altLang="zh-CN" b="1" u="sng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--net container:&lt;</a:t>
            </a:r>
            <a:r>
              <a:rPr lang="en-US" altLang="zh-CN" b="1" u="sng" dirty="0" err="1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name|id</a:t>
            </a:r>
            <a:r>
              <a:rPr lang="en-US" altLang="zh-CN" b="1" u="sng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&gt;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–d ubuntu:14.04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/bin/bash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01342" y="942142"/>
            <a:ext cx="2235200" cy="11186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6" name="图片 5" descr="Docker_network_other_contain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912" y="942142"/>
            <a:ext cx="4876800" cy="293826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130370" y="1008817"/>
            <a:ext cx="2042030" cy="8428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75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None</a:t>
            </a:r>
            <a:r>
              <a:rPr kumimoji="1" lang="zh-CN" altLang="en-US" dirty="0" smtClean="0"/>
              <a:t>模式</a:t>
            </a:r>
            <a:endParaRPr kumimoji="1" lang="zh-CN" altLang="en-US" dirty="0"/>
          </a:p>
        </p:txBody>
      </p:sp>
      <p:sp>
        <p:nvSpPr>
          <p:cNvPr id="3" name="TextBox 4"/>
          <p:cNvSpPr txBox="1"/>
          <p:nvPr/>
        </p:nvSpPr>
        <p:spPr>
          <a:xfrm>
            <a:off x="179512" y="1059582"/>
            <a:ext cx="33579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不采用网桥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Arial" pitchFamily="34" charset="0"/>
              <a:buChar char="•"/>
            </a:pP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自身没有虚拟网络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接口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没有任何网络栈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175507" y="4021988"/>
            <a:ext cx="8498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lang="en-US" altLang="zh-CN" b="1" u="sng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--net none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–d ubuntu:14.04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/bin/bash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 descr="Docker_network_other_container - 副本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7511" y="925109"/>
            <a:ext cx="4706897" cy="297233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846341" y="1018639"/>
            <a:ext cx="1894011" cy="83303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TextBox 13"/>
          <p:cNvSpPr txBox="1"/>
          <p:nvPr/>
        </p:nvSpPr>
        <p:spPr>
          <a:xfrm>
            <a:off x="175507" y="4419782"/>
            <a:ext cx="7520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用户有能力对</a:t>
            </a:r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Docker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容器网络对任何配置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46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四种单机网络模式对比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070541"/>
              </p:ext>
            </p:extLst>
          </p:nvPr>
        </p:nvGraphicFramePr>
        <p:xfrm>
          <a:off x="323528" y="1059582"/>
          <a:ext cx="8375826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967"/>
                <a:gridCol w="2088108"/>
                <a:gridCol w="1487606"/>
                <a:gridCol w="2129050"/>
                <a:gridCol w="965095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bridge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host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Other</a:t>
                      </a:r>
                      <a:r>
                        <a:rPr lang="en-US" altLang="zh-CN" baseline="0" smtClean="0"/>
                        <a:t> container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none</a:t>
                      </a:r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performance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★★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i="0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★★★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★★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〇</a:t>
                      </a:r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IP resources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cost many</a:t>
                      </a:r>
                      <a:r>
                        <a:rPr lang="en-US" altLang="zh-CN" baseline="0" smtClean="0"/>
                        <a:t> IPs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cost no IP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share container IP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〇</a:t>
                      </a:r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overhead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iptables overhead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no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mtClean="0"/>
                        <a:t>Iptables overhead</a:t>
                      </a:r>
                      <a:endParaRPr lang="zh-CN" altLang="en-US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〇</a:t>
                      </a:r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Communicate with outers 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weak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like usual strong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weak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mtClean="0"/>
                        <a:t>〇</a:t>
                      </a:r>
                    </a:p>
                    <a:p>
                      <a:pPr algn="ctr"/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management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NATS ports management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no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mtClean="0"/>
                        <a:t>NATS ports management</a:t>
                      </a:r>
                      <a:endParaRPr lang="zh-CN" altLang="en-US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mtClean="0"/>
                        <a:t>〇</a:t>
                      </a:r>
                    </a:p>
                    <a:p>
                      <a:pPr algn="ctr"/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Capacity</a:t>
                      </a:r>
                      <a:r>
                        <a:rPr lang="en-US" altLang="zh-CN" baseline="0" smtClean="0"/>
                        <a:t> of same apps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A</a:t>
                      </a:r>
                      <a:r>
                        <a:rPr lang="en-US" altLang="zh-CN" baseline="0" smtClean="0"/>
                        <a:t> lot</a:t>
                      </a:r>
                    </a:p>
                    <a:p>
                      <a:pPr algn="ctr"/>
                      <a:r>
                        <a:rPr lang="en-US" altLang="zh-CN" baseline="0" smtClean="0"/>
                        <a:t> thanks to NAT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Cannot</a:t>
                      </a:r>
                      <a:r>
                        <a:rPr lang="en-US" altLang="zh-CN" baseline="0" smtClean="0"/>
                        <a:t> scale out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Can not scale</a:t>
                      </a:r>
                      <a:r>
                        <a:rPr lang="en-US" altLang="zh-CN" baseline="0" smtClean="0"/>
                        <a:t> out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〇</a:t>
                      </a:r>
                    </a:p>
                    <a:p>
                      <a:pPr algn="ctr"/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3942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Docker</a:t>
            </a:r>
            <a:r>
              <a:rPr kumimoji="1" lang="en-US" altLang="zh-CN" dirty="0" smtClean="0"/>
              <a:t> </a:t>
            </a:r>
            <a:r>
              <a:rPr kumimoji="1" lang="en-US" altLang="zh-CN" dirty="0" smtClean="0"/>
              <a:t>network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/>
              <a:t>集群网络的实现</a:t>
            </a:r>
            <a:endParaRPr kumimoji="1" lang="zh-CN" altLang="en-US" dirty="0"/>
          </a:p>
        </p:txBody>
      </p:sp>
      <p:pic>
        <p:nvPicPr>
          <p:cNvPr id="3" name="CNM.png"/>
          <p:cNvPicPr/>
          <p:nvPr/>
        </p:nvPicPr>
        <p:blipFill>
          <a:blip r:embed="rId2">
            <a:extLst/>
          </a:blip>
          <a:srcRect l="913" r="76401"/>
          <a:stretch>
            <a:fillRect/>
          </a:stretch>
        </p:blipFill>
        <p:spPr>
          <a:xfrm>
            <a:off x="1187624" y="1347614"/>
            <a:ext cx="2092355" cy="3023441"/>
          </a:xfrm>
          <a:prstGeom prst="rect">
            <a:avLst/>
          </a:prstGeom>
          <a:ln w="304800">
            <a:solidFill>
              <a:srgbClr val="394D54"/>
            </a:solidFill>
            <a:miter lim="400000"/>
          </a:ln>
        </p:spPr>
      </p:pic>
      <p:sp>
        <p:nvSpPr>
          <p:cNvPr id="4" name="Rectangle 2"/>
          <p:cNvSpPr/>
          <p:nvPr/>
        </p:nvSpPr>
        <p:spPr>
          <a:xfrm>
            <a:off x="3851920" y="1923678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r>
              <a:rPr lang="en-US" dirty="0">
                <a:solidFill>
                  <a:srgbClr val="2299FF"/>
                </a:solidFill>
              </a:rPr>
              <a:t>Endpoint</a:t>
            </a:r>
          </a:p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endParaRPr lang="en-US" dirty="0">
              <a:solidFill>
                <a:srgbClr val="2299FF"/>
              </a:solidFill>
            </a:endParaRPr>
          </a:p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r>
              <a:rPr lang="en-US" dirty="0">
                <a:solidFill>
                  <a:srgbClr val="2299FF"/>
                </a:solidFill>
              </a:rPr>
              <a:t>Network</a:t>
            </a:r>
          </a:p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endParaRPr lang="en-US" dirty="0">
              <a:solidFill>
                <a:srgbClr val="2299FF"/>
              </a:solidFill>
            </a:endParaRPr>
          </a:p>
          <a:p>
            <a:pPr marL="285750" lvl="0" indent="-285750">
              <a:buFont typeface="Arial" charset="0"/>
              <a:buChar char="•"/>
              <a:defRPr sz="1800">
                <a:solidFill>
                  <a:srgbClr val="000000"/>
                </a:solidFill>
              </a:defRPr>
            </a:pPr>
            <a:r>
              <a:rPr lang="en-US" dirty="0">
                <a:solidFill>
                  <a:srgbClr val="2299FF"/>
                </a:solidFill>
              </a:rPr>
              <a:t>Sandbox</a:t>
            </a:r>
          </a:p>
        </p:txBody>
      </p:sp>
    </p:spTree>
    <p:extLst>
      <p:ext uri="{BB962C8B-B14F-4D97-AF65-F5344CB8AC3E}">
        <p14:creationId xmlns:p14="http://schemas.microsoft.com/office/powerpoint/2010/main" val="133993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42912</TotalTime>
  <Words>1348</Words>
  <Application>Microsoft Macintosh PowerPoint</Application>
  <PresentationFormat>全屏显示(16:9)</PresentationFormat>
  <Paragraphs>354</Paragraphs>
  <Slides>39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39</vt:i4>
      </vt:variant>
    </vt:vector>
  </HeadingPairs>
  <TitlesOfParts>
    <vt:vector size="54" baseType="lpstr">
      <vt:lpstr>Calibri</vt:lpstr>
      <vt:lpstr>DFKai-SB</vt:lpstr>
      <vt:lpstr>HelveticaNeue</vt:lpstr>
      <vt:lpstr>HelveticaNeue-Bold</vt:lpstr>
      <vt:lpstr>Menlo-Bold</vt:lpstr>
      <vt:lpstr>Menlo-Regular</vt:lpstr>
      <vt:lpstr>Microsoft YaHei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容器网络概览</vt:lpstr>
      <vt:lpstr>网桥模式</vt:lpstr>
      <vt:lpstr>主机模式</vt:lpstr>
      <vt:lpstr>利用其他容器</vt:lpstr>
      <vt:lpstr>None模式</vt:lpstr>
      <vt:lpstr>四种单机网络模式对比</vt:lpstr>
      <vt:lpstr>Docker network 集群网络的实现</vt:lpstr>
      <vt:lpstr>Overlay network的实现方案</vt:lpstr>
      <vt:lpstr>课程目录</vt:lpstr>
      <vt:lpstr>Docker容器文件系统</vt:lpstr>
      <vt:lpstr>Docker存储的种类</vt:lpstr>
      <vt:lpstr>容器内存储</vt:lpstr>
      <vt:lpstr>层叠文件系统</vt:lpstr>
      <vt:lpstr>层叠文件系统（续）</vt:lpstr>
      <vt:lpstr>树状关系</vt:lpstr>
      <vt:lpstr>层叠文件系统的实现</vt:lpstr>
      <vt:lpstr>数据卷存储</vt:lpstr>
      <vt:lpstr>课程目录</vt:lpstr>
      <vt:lpstr>共用的设计</vt:lpstr>
      <vt:lpstr>link</vt:lpstr>
      <vt:lpstr>Link实现原理</vt:lpstr>
      <vt:lpstr>Compose</vt:lpstr>
      <vt:lpstr>Compose配置文件</vt:lpstr>
      <vt:lpstr>Swarm</vt:lpstr>
      <vt:lpstr>课程目录</vt:lpstr>
      <vt:lpstr>日志（v1.6之前）</vt:lpstr>
      <vt:lpstr>日志（v1.6之后）</vt:lpstr>
      <vt:lpstr>监控，健康检查</vt:lpstr>
      <vt:lpstr>其他工具</vt:lpstr>
      <vt:lpstr>课程目录</vt:lpstr>
      <vt:lpstr>其他容器</vt:lpstr>
      <vt:lpstr>rkt</vt:lpstr>
      <vt:lpstr>rkt（续）</vt:lpstr>
      <vt:lpstr>课程目录</vt:lpstr>
      <vt:lpstr>小结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3040</cp:revision>
  <dcterms:created xsi:type="dcterms:W3CDTF">2014-06-18T08:36:17Z</dcterms:created>
  <dcterms:modified xsi:type="dcterms:W3CDTF">2016-11-03T10:47:50Z</dcterms:modified>
</cp:coreProperties>
</file>